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60" r:id="rId5"/>
    <p:sldId id="265" r:id="rId6"/>
    <p:sldId id="264" r:id="rId7"/>
    <p:sldId id="270" r:id="rId8"/>
    <p:sldId id="271" r:id="rId9"/>
    <p:sldId id="269" r:id="rId10"/>
    <p:sldId id="273" r:id="rId11"/>
    <p:sldId id="274" r:id="rId12"/>
    <p:sldId id="272" r:id="rId13"/>
    <p:sldId id="268" r:id="rId14"/>
    <p:sldId id="267" r:id="rId15"/>
    <p:sldId id="276" r:id="rId16"/>
    <p:sldId id="275" r:id="rId17"/>
    <p:sldId id="277" r:id="rId18"/>
    <p:sldId id="266" r:id="rId19"/>
    <p:sldId id="263" r:id="rId20"/>
    <p:sldId id="262" r:id="rId21"/>
    <p:sldId id="261" r:id="rId22"/>
    <p:sldId id="25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5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4AFB4A-F243-4D31-B541-0E73A3F1A01C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8598D4-09B0-4138-A21A-F6D64FDCA8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6211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7F6DF-6798-476E-8530-59F6019FF9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916E15-C71C-42DD-8F70-24998D4B2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758BFE-C837-47A1-B840-9EDC0A5D9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8342A-997A-45A6-BCC1-307AACC20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B8916-B6E7-432A-AA6E-4CE668A95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4071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6D3E2-3196-4154-9423-5292E9243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30F574-6CBC-4A3A-B1AC-663671821D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0F897-E916-4C68-A58A-BB9B6F1F0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1C39E-66F2-44DA-A127-B85E92641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98BE8-BE73-4CCB-BCC2-22B2CBF1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116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B36F0-0E30-413F-9417-43795D9885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A8DA05-6084-4D2B-8DF3-60655866B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B2BE1-B491-4B4F-8B96-EB2C82739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1BF89-B05F-4928-A910-1A7CE579C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5EFD4-E9E9-49CB-9762-0D5E83168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61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9412-C935-4CB1-B8F0-5E267F34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C8CAA-E8E2-4E0B-AD35-285F9C4AE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C67AA-5C72-4C1C-9C72-9F84CAAD0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EA7D6-8512-4EDC-8983-54A056469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391AE-0E0A-4EC6-8901-6187F2479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645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357C-9921-42F8-BEFD-A54E9B103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C4FAAB-8F75-4592-9C25-C36067DE1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3D2C2-18FD-4EDD-A9A9-FB5963348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B71A0-EF34-4393-A388-E2909C3DD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8B8D3-CDC3-48BA-9E55-76FDCE78A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817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1287D-C61C-48CF-B61B-B5D0F3400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464AA-EAC2-4C51-8D05-10F3D7421C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441CA-2D82-4EF5-A8F0-39BE52E00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75397-377D-45BC-A852-56FAD523B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B1A54-05B1-41B5-AEAF-2A32DE8C2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B71513-D927-4A08-95A8-46F78F31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371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C8D45-1D6C-4A43-913A-0973BE457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B8F06-9C89-4D9C-A416-A5AAE10F9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42FF9-AC9C-4908-B724-C81FCE8C8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995239-50D1-4453-ACFD-EB1A24E305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7A0E3A-D728-4D08-A172-281934ADB5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627779-3164-40E9-BD95-775DF9550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989F1-D513-4D72-B64D-C000A7FE7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B86EE8-998E-4ADC-A0F0-633E3D8D9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8959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3B7EF-994A-48EA-B6E7-CE6816710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D36874-3C43-4E61-97B1-95E8C10C1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92D21F-D283-42F7-BEB2-F32D4BD38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6B5544-E983-419A-A419-05136ED29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4288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B54241-1C3A-4524-B987-A22BA7073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47BEF9-C69A-4C92-806A-DBD02F1E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6214A-1CE0-4AE9-BC16-4E344CF25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8590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DE859-4725-4F76-AEAE-3F52BB389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B6AAE-9E51-4198-9E0E-99E723898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883483-D259-4548-BDFE-D192FEE97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E0335-0165-4542-B35B-642963EF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C6A40-EDA2-4F02-AA68-95E7EC61A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E6CE6-30FD-4658-B65B-03ABAFD19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2567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163E9-2D7B-432F-BDAE-FDD9BFE74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D9262A-BB9F-45AA-970D-EC681CF7C6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BBA003-6446-49BD-8252-387A2AA2B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B7D896-CD8E-49CA-B0F2-CCDAC5EB9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D1142-FC05-4678-8FE6-6FAAC95EB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03BCF-F8E6-4734-8576-7F8687A71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5101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821859-2711-444A-876C-1AECD6CB0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50027-1A97-4FC1-9921-0FDA508E3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10B56-91EC-4B2A-B2A5-22415FEA8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DD435-1EE1-4B1C-B3B1-68EA14617185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4FD63-693A-43B3-8151-E7BC5A2D36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94494-7B9D-4695-A0F9-DE920B71A8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2384A-6B1F-47D7-A8F5-0B5880433A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2835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9B2888E-C19E-4FF6-84B1-E458705982A6}"/>
              </a:ext>
            </a:extLst>
          </p:cNvPr>
          <p:cNvSpPr txBox="1"/>
          <p:nvPr/>
        </p:nvSpPr>
        <p:spPr>
          <a:xfrm>
            <a:off x="2109355" y="1506682"/>
            <a:ext cx="916539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     TO BE FORMS-</a:t>
            </a:r>
            <a:r>
              <a:rPr lang="en-US" sz="5400" dirty="0" err="1"/>
              <a:t>AM,IS,ARE</a:t>
            </a:r>
            <a:endParaRPr lang="en-US" sz="5400" dirty="0"/>
          </a:p>
          <a:p>
            <a:r>
              <a:rPr lang="en-US" sz="5400" dirty="0"/>
              <a:t> Interrogative Forms [questions]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2028191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Forms-Yes/No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69263C-1A06-4EBC-8FC8-8561271F82CB}"/>
              </a:ext>
            </a:extLst>
          </p:cNvPr>
          <p:cNvSpPr txBox="1"/>
          <p:nvPr/>
        </p:nvSpPr>
        <p:spPr>
          <a:xfrm>
            <a:off x="931178" y="24747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2546C6-CC3E-45E2-AD97-81775BAF5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43" y="2281806"/>
            <a:ext cx="3557365" cy="31290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CA9183-7E90-4FD7-8A9A-1DB643F00C85}"/>
              </a:ext>
            </a:extLst>
          </p:cNvPr>
          <p:cNvSpPr txBox="1"/>
          <p:nvPr/>
        </p:nvSpPr>
        <p:spPr>
          <a:xfrm>
            <a:off x="5377343" y="2550253"/>
            <a:ext cx="415844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Is your brother employed?</a:t>
            </a:r>
          </a:p>
          <a:p>
            <a:r>
              <a:rPr lang="en-US" sz="2400" dirty="0"/>
              <a:t>Yes my brother is employed.</a:t>
            </a:r>
          </a:p>
          <a:p>
            <a:r>
              <a:rPr lang="en-US" sz="2400" dirty="0"/>
              <a:t>No my brother is not employed.</a:t>
            </a:r>
          </a:p>
          <a:p>
            <a:r>
              <a:rPr lang="en-US" sz="2400" dirty="0"/>
              <a:t>He is studying.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40078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Forms-Yes/No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1C2393-EFAE-4893-83F4-D28B9355339F}"/>
              </a:ext>
            </a:extLst>
          </p:cNvPr>
          <p:cNvSpPr txBox="1"/>
          <p:nvPr/>
        </p:nvSpPr>
        <p:spPr>
          <a:xfrm>
            <a:off x="805343" y="2684477"/>
            <a:ext cx="4196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  Is the answer correct?</a:t>
            </a:r>
          </a:p>
          <a:p>
            <a:r>
              <a:rPr lang="en-US" dirty="0"/>
              <a:t>                               Yes the answer is correct.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A66B87-02ED-4FD1-8012-F75599421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43" y="2399468"/>
            <a:ext cx="1493240" cy="11277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72AE7D-7DA2-4C93-8273-33B8BEEF5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820" y="2349442"/>
            <a:ext cx="1820335" cy="12829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4905F0-0E54-43FE-9747-5511296E8C1D}"/>
              </a:ext>
            </a:extLst>
          </p:cNvPr>
          <p:cNvSpPr txBox="1"/>
          <p:nvPr/>
        </p:nvSpPr>
        <p:spPr>
          <a:xfrm>
            <a:off x="7407479" y="2550253"/>
            <a:ext cx="2274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 baby asleep?</a:t>
            </a:r>
          </a:p>
          <a:p>
            <a:r>
              <a:rPr lang="en-US" dirty="0"/>
              <a:t>Yes the baby is asleep.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F6D526-3C64-4D1C-950B-A2B2E6B95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561" y="4706224"/>
            <a:ext cx="1868022" cy="14680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39AA05-ED0C-41C2-AA78-A433B2A233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7737" y="4486448"/>
            <a:ext cx="2055302" cy="15871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6FA947-1D42-4528-A893-4094DD67E5F3}"/>
              </a:ext>
            </a:extLst>
          </p:cNvPr>
          <p:cNvSpPr txBox="1"/>
          <p:nvPr/>
        </p:nvSpPr>
        <p:spPr>
          <a:xfrm>
            <a:off x="2223083" y="4706224"/>
            <a:ext cx="32089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 car at the traffic lights?</a:t>
            </a:r>
          </a:p>
          <a:p>
            <a:r>
              <a:rPr lang="en-US" dirty="0"/>
              <a:t>Yes the car is at the traffic lights.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A6E2B2-F267-4B2C-9096-9261D09ED569}"/>
              </a:ext>
            </a:extLst>
          </p:cNvPr>
          <p:cNvSpPr txBox="1"/>
          <p:nvPr/>
        </p:nvSpPr>
        <p:spPr>
          <a:xfrm>
            <a:off x="8086987" y="4588778"/>
            <a:ext cx="24599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 manager busy?</a:t>
            </a:r>
          </a:p>
          <a:p>
            <a:r>
              <a:rPr lang="en-US" dirty="0"/>
              <a:t>Yes the manager is busy.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6738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Forms-Yes/No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322D6F-6180-49DC-AAA9-916B65CAA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954" y="2053206"/>
            <a:ext cx="1384183" cy="1294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B877E4-D48E-4D72-8014-EACD17755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242" y="2306974"/>
            <a:ext cx="1501628" cy="11828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3FC7BE-B1A2-471A-9D47-595F4B925554}"/>
              </a:ext>
            </a:extLst>
          </p:cNvPr>
          <p:cNvSpPr txBox="1"/>
          <p:nvPr/>
        </p:nvSpPr>
        <p:spPr>
          <a:xfrm>
            <a:off x="2248250" y="2117641"/>
            <a:ext cx="23330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the apples cheap?</a:t>
            </a:r>
          </a:p>
          <a:p>
            <a:r>
              <a:rPr lang="en-US" dirty="0"/>
              <a:t>No they are not cheap.</a:t>
            </a:r>
          </a:p>
          <a:p>
            <a:r>
              <a:rPr lang="en-US" dirty="0"/>
              <a:t>They are expensive.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74AE14-815F-4EA4-98CD-8D7DB83810E5}"/>
              </a:ext>
            </a:extLst>
          </p:cNvPr>
          <p:cNvSpPr txBox="1"/>
          <p:nvPr/>
        </p:nvSpPr>
        <p:spPr>
          <a:xfrm>
            <a:off x="8179266" y="2197916"/>
            <a:ext cx="33523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 TV show interesting?</a:t>
            </a:r>
          </a:p>
          <a:p>
            <a:r>
              <a:rPr lang="en-US" dirty="0"/>
              <a:t>No the TV show is not interesting.</a:t>
            </a:r>
          </a:p>
          <a:p>
            <a:r>
              <a:rPr lang="en-US" dirty="0"/>
              <a:t>The TV show is boring.</a:t>
            </a:r>
          </a:p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6C97BE-C4B9-41AF-979D-F8BC14CF7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853" y="4110605"/>
            <a:ext cx="2146620" cy="14676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3AAFDA-AAB7-4200-94C3-3E8A706D16A9}"/>
              </a:ext>
            </a:extLst>
          </p:cNvPr>
          <p:cNvSpPr txBox="1"/>
          <p:nvPr/>
        </p:nvSpPr>
        <p:spPr>
          <a:xfrm>
            <a:off x="2785145" y="4395831"/>
            <a:ext cx="30128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 queue long?</a:t>
            </a:r>
          </a:p>
          <a:p>
            <a:r>
              <a:rPr lang="en-US" dirty="0"/>
              <a:t>No the queue is not very long.</a:t>
            </a:r>
          </a:p>
          <a:p>
            <a:r>
              <a:rPr lang="en-US" dirty="0"/>
              <a:t>It is short.</a:t>
            </a:r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9836227-55CD-49AF-A401-A07057C45D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9738" y="4110605"/>
            <a:ext cx="1954636" cy="175259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73E2E78-1815-412E-8A54-C8361084B4DA}"/>
              </a:ext>
            </a:extLst>
          </p:cNvPr>
          <p:cNvSpPr txBox="1"/>
          <p:nvPr/>
        </p:nvSpPr>
        <p:spPr>
          <a:xfrm>
            <a:off x="8288323" y="3974199"/>
            <a:ext cx="28591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the shops closed?</a:t>
            </a:r>
          </a:p>
          <a:p>
            <a:r>
              <a:rPr lang="en-US" dirty="0"/>
              <a:t>No the shops are not closed.</a:t>
            </a:r>
          </a:p>
          <a:p>
            <a:r>
              <a:rPr lang="en-US" dirty="0"/>
              <a:t>They are open.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6980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Interrogative Forms-Yes/No Questions</a:t>
            </a:r>
            <a:endParaRPr lang="en-IN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A637DB-49C8-4A82-B6F1-0707B299F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02" y="2164050"/>
            <a:ext cx="1812371" cy="19818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C84C9A-6EED-4B96-91F0-EA9D6013D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575" y="2117641"/>
            <a:ext cx="2281806" cy="21308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6B340B-4A9D-43C4-BE78-690E2880EB52}"/>
              </a:ext>
            </a:extLst>
          </p:cNvPr>
          <p:cNvSpPr txBox="1"/>
          <p:nvPr/>
        </p:nvSpPr>
        <p:spPr>
          <a:xfrm>
            <a:off x="2550253" y="2374084"/>
            <a:ext cx="36038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there many books in the library?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84F313-3FE5-4FB0-A54F-C6BD52D590D9}"/>
              </a:ext>
            </a:extLst>
          </p:cNvPr>
          <p:cNvSpPr txBox="1"/>
          <p:nvPr/>
        </p:nvSpPr>
        <p:spPr>
          <a:xfrm>
            <a:off x="8690994" y="2298583"/>
            <a:ext cx="2063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 bus crowded?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5750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Interrogative Forms-Yes/No Questions</a:t>
            </a:r>
            <a:endParaRPr lang="en-IN" sz="3200" dirty="0"/>
          </a:p>
        </p:txBody>
      </p:sp>
      <p:pic>
        <p:nvPicPr>
          <p:cNvPr id="1026" name="Picture 2" descr="Image result for tiger free images">
            <a:extLst>
              <a:ext uri="{FF2B5EF4-FFF2-40B4-BE49-F238E27FC236}">
                <a16:creationId xmlns:a16="http://schemas.microsoft.com/office/drawing/2014/main" id="{BBF4B3D5-E1D2-4738-9ECB-82C4A5315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30" y="2117641"/>
            <a:ext cx="3146221" cy="2449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4AECCA-F7BA-457D-860E-B88CCF365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1755" y="2206305"/>
            <a:ext cx="2902591" cy="26173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E283E4-9CF2-4376-8D43-FB64C9E655EB}"/>
              </a:ext>
            </a:extLst>
          </p:cNvPr>
          <p:cNvSpPr txBox="1"/>
          <p:nvPr/>
        </p:nvSpPr>
        <p:spPr>
          <a:xfrm>
            <a:off x="662730" y="5142451"/>
            <a:ext cx="1742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Is it a lion?</a:t>
            </a:r>
            <a:endParaRPr lang="en-IN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D68E80-2381-4F2B-A407-5889D51BEFE2}"/>
              </a:ext>
            </a:extLst>
          </p:cNvPr>
          <p:cNvSpPr txBox="1"/>
          <p:nvPr/>
        </p:nvSpPr>
        <p:spPr>
          <a:xfrm>
            <a:off x="6610525" y="5402510"/>
            <a:ext cx="2465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       Is it sunny?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226234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Interrogative Forms-Yes/No Questions</a:t>
            </a:r>
            <a:endParaRPr lang="en-IN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AC02A8-617B-4559-B18A-CFB09E8A1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453" y="2065567"/>
            <a:ext cx="3067575" cy="31165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0E60B4-2148-49AC-9D46-0F342EB27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082" y="1922214"/>
            <a:ext cx="2646901" cy="3181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608CFC-7C22-4B38-99FB-3F14BA1EDB8D}"/>
              </a:ext>
            </a:extLst>
          </p:cNvPr>
          <p:cNvSpPr txBox="1"/>
          <p:nvPr/>
        </p:nvSpPr>
        <p:spPr>
          <a:xfrm>
            <a:off x="721453" y="5687736"/>
            <a:ext cx="10707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the children happy?                                                                 Is he a businessman?                                                  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2646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Interrogative Forms-Yes/No Questions</a:t>
            </a:r>
            <a:endParaRPr lang="en-IN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219881-C027-4C84-983A-D4D71A714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30" y="2132901"/>
            <a:ext cx="4060272" cy="25921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5404EF-64B0-4BC3-9215-D655C40C8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8825" y="2132901"/>
            <a:ext cx="3712738" cy="25921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90947B-7E29-405C-90B5-54D4F67E7EFD}"/>
              </a:ext>
            </a:extLst>
          </p:cNvPr>
          <p:cNvSpPr txBox="1"/>
          <p:nvPr/>
        </p:nvSpPr>
        <p:spPr>
          <a:xfrm>
            <a:off x="662730" y="5679347"/>
            <a:ext cx="10919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the vegetables fresh?                                                         Is the baby asleep?                                                               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8024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Make Yes/No Questions</a:t>
            </a:r>
            <a:endParaRPr lang="en-IN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A9A30C-CD7A-45C0-9552-831A6FAE057C}"/>
              </a:ext>
            </a:extLst>
          </p:cNvPr>
          <p:cNvSpPr txBox="1"/>
          <p:nvPr/>
        </p:nvSpPr>
        <p:spPr>
          <a:xfrm>
            <a:off x="545284" y="2365695"/>
            <a:ext cx="4342535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Yes, it is a holiday.</a:t>
            </a:r>
          </a:p>
          <a:p>
            <a:r>
              <a:rPr lang="en-US" sz="2000" dirty="0"/>
              <a:t>No, it is not my book.</a:t>
            </a:r>
          </a:p>
          <a:p>
            <a:r>
              <a:rPr lang="en-US" sz="2000" dirty="0"/>
              <a:t>Yes, my house is far from here.</a:t>
            </a:r>
          </a:p>
          <a:p>
            <a:r>
              <a:rPr lang="en-US" sz="2000" dirty="0"/>
              <a:t>Yes, my father is a farmer.</a:t>
            </a:r>
          </a:p>
          <a:p>
            <a:r>
              <a:rPr lang="en-US" sz="2000" dirty="0"/>
              <a:t>Yes, there are many books in the library.</a:t>
            </a:r>
          </a:p>
          <a:p>
            <a:r>
              <a:rPr lang="en-US" sz="2000" dirty="0"/>
              <a:t>Yes, the oranges are sweet.</a:t>
            </a:r>
          </a:p>
          <a:p>
            <a:r>
              <a:rPr lang="en-US" sz="2000" dirty="0"/>
              <a:t>No ,the doctor is not available now.</a:t>
            </a:r>
          </a:p>
          <a:p>
            <a:r>
              <a:rPr lang="en-US" sz="2000" dirty="0"/>
              <a:t>Yes, I am from Hyderabad.</a:t>
            </a:r>
          </a:p>
          <a:p>
            <a:r>
              <a:rPr lang="en-US" sz="2000" dirty="0"/>
              <a:t>Yes ,this book is available in the store.</a:t>
            </a:r>
          </a:p>
          <a:p>
            <a:r>
              <a:rPr lang="en-US" sz="2000" dirty="0"/>
              <a:t>Yes I am busy.</a:t>
            </a:r>
          </a:p>
          <a:p>
            <a:r>
              <a:rPr lang="en-US" sz="2000" dirty="0"/>
              <a:t>Yes they are my cousins.</a:t>
            </a:r>
          </a:p>
          <a:p>
            <a:r>
              <a:rPr lang="en-US" sz="2000" dirty="0"/>
              <a:t>Yes, the movie is nice.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5530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Answer  Yes/No Questions    {Practice}</a:t>
            </a:r>
            <a:endParaRPr lang="en-IN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DBCC1D-8176-4A01-9369-4F81E3AD1E90}"/>
              </a:ext>
            </a:extLst>
          </p:cNvPr>
          <p:cNvSpPr txBox="1"/>
          <p:nvPr/>
        </p:nvSpPr>
        <p:spPr>
          <a:xfrm>
            <a:off x="662730" y="2323750"/>
            <a:ext cx="1624278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you employed?                                                             Is it true?                               Is the food tasty?                                                                                                                                  </a:t>
            </a:r>
          </a:p>
          <a:p>
            <a:r>
              <a:rPr lang="en-US" dirty="0"/>
              <a:t>ls the weather nice today?                                             Is it raining now?                  Are there books in the library?                                        </a:t>
            </a:r>
          </a:p>
          <a:p>
            <a:r>
              <a:rPr lang="en-US" dirty="0"/>
              <a:t>Is your dress new?                                                         Are you hungry?                     Are you beautiful?</a:t>
            </a:r>
          </a:p>
          <a:p>
            <a:r>
              <a:rPr lang="en-US" dirty="0"/>
              <a:t>Are you interested in music?                                       Are your parents with you?   Is it 12 o’clock?</a:t>
            </a:r>
          </a:p>
          <a:p>
            <a:r>
              <a:rPr lang="en-US" dirty="0"/>
              <a:t>Is this lesson useful?                                                    Are you ambitious?                 Is your hometown well-developed?</a:t>
            </a:r>
          </a:p>
          <a:p>
            <a:r>
              <a:rPr lang="en-US" dirty="0"/>
              <a:t>Is there a garden in your house?                                Are you a good cook?            Is the book interesting?             </a:t>
            </a:r>
          </a:p>
          <a:p>
            <a:r>
              <a:rPr lang="en-US" dirty="0"/>
              <a:t>Is your house big?                                                      Are you a good singer?             Is your father a farmer?</a:t>
            </a:r>
          </a:p>
          <a:p>
            <a:r>
              <a:rPr lang="en-US" dirty="0"/>
              <a:t>Are you afraid of dogs?                                            Is your mother tongue Hindi?   Are your parents educated?</a:t>
            </a:r>
          </a:p>
          <a:p>
            <a:r>
              <a:rPr lang="en-US" dirty="0"/>
              <a:t>Are you an only child?                                              Is English easy?                            Are you married?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7044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Interrogative Forms-Yes/No Questions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352515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2B0149-476B-494F-AC2E-296DC78F605B}"/>
              </a:ext>
            </a:extLst>
          </p:cNvPr>
          <p:cNvSpPr txBox="1"/>
          <p:nvPr/>
        </p:nvSpPr>
        <p:spPr>
          <a:xfrm>
            <a:off x="1361209" y="426027"/>
            <a:ext cx="72099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TO BE FORMS-</a:t>
            </a:r>
            <a:r>
              <a:rPr lang="en-US" sz="5400" dirty="0" err="1"/>
              <a:t>AM,IS,ARE</a:t>
            </a:r>
            <a:endParaRPr lang="en-IN" sz="5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E7A37A-B684-46C7-837F-8C854E35C0CF}"/>
              </a:ext>
            </a:extLst>
          </p:cNvPr>
          <p:cNvSpPr txBox="1"/>
          <p:nvPr/>
        </p:nvSpPr>
        <p:spPr>
          <a:xfrm>
            <a:off x="675409" y="1475510"/>
            <a:ext cx="31442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A QUICK REVIEW</a:t>
            </a:r>
            <a:endParaRPr lang="en-IN" sz="32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B69190-B4BD-4C74-BAE5-58ED38C99DE6}"/>
              </a:ext>
            </a:extLst>
          </p:cNvPr>
          <p:cNvSpPr txBox="1"/>
          <p:nvPr/>
        </p:nvSpPr>
        <p:spPr>
          <a:xfrm>
            <a:off x="509155" y="2680855"/>
            <a:ext cx="9161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AFFIRMATIVE SENTENCES                                            NEGATIVE SENTENCES</a:t>
            </a:r>
            <a:endParaRPr lang="en-IN" sz="2400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62C68C-B436-4ED9-9685-CCB2011829CD}"/>
              </a:ext>
            </a:extLst>
          </p:cNvPr>
          <p:cNvSpPr txBox="1"/>
          <p:nvPr/>
        </p:nvSpPr>
        <p:spPr>
          <a:xfrm flipH="1">
            <a:off x="942800" y="3283527"/>
            <a:ext cx="11249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 am a doctor.                                                                                            I am not a doctor.</a:t>
            </a:r>
          </a:p>
          <a:p>
            <a:r>
              <a:rPr lang="en-US" sz="2000" dirty="0"/>
              <a:t>She is a graduate.                                                                                    She is not  a graduate.</a:t>
            </a:r>
          </a:p>
          <a:p>
            <a:r>
              <a:rPr lang="en-US" sz="2000" dirty="0"/>
              <a:t>He is hardworking.                                                                                  He is not hardworking.</a:t>
            </a:r>
          </a:p>
          <a:p>
            <a:r>
              <a:rPr lang="en-US" sz="2000" dirty="0"/>
              <a:t>The clock is working.                                                                               The clock is not working.</a:t>
            </a:r>
          </a:p>
          <a:p>
            <a:r>
              <a:rPr lang="en-US" sz="2000" dirty="0"/>
              <a:t>The book is useful.                                                                                  The book is not useful.</a:t>
            </a:r>
          </a:p>
          <a:p>
            <a:r>
              <a:rPr lang="en-US" sz="2000" dirty="0"/>
              <a:t>They are confident.                                                                                  They are not confident.</a:t>
            </a:r>
          </a:p>
          <a:p>
            <a:r>
              <a:rPr lang="en-US" sz="2000" dirty="0"/>
              <a:t>We are at home.                                                                                         We are not at home.</a:t>
            </a:r>
          </a:p>
          <a:p>
            <a:r>
              <a:rPr lang="en-US" sz="2000" dirty="0"/>
              <a:t>The students are active.                                                                          The students are not active.</a:t>
            </a:r>
          </a:p>
          <a:p>
            <a:r>
              <a:rPr lang="en-US" sz="2000" dirty="0"/>
              <a:t>She is well.                                                                                                 She is not well.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65838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Interrogative Forms-Yes/No Questions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937952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Interrogative Forms-Yes/No Questions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608399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3707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Interrogative Forms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39285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9924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 –Yes/No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BBEF26-59D7-444D-B04E-AAC6A1446327}"/>
              </a:ext>
            </a:extLst>
          </p:cNvPr>
          <p:cNvSpPr txBox="1"/>
          <p:nvPr/>
        </p:nvSpPr>
        <p:spPr>
          <a:xfrm>
            <a:off x="503339" y="2558642"/>
            <a:ext cx="522634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sz="2800" dirty="0"/>
              <a:t>Am I….?</a:t>
            </a:r>
          </a:p>
          <a:p>
            <a:r>
              <a:rPr lang="en-US" sz="2800" dirty="0"/>
              <a:t> Is she…..?</a:t>
            </a:r>
          </a:p>
          <a:p>
            <a:r>
              <a:rPr lang="en-US" sz="2800" dirty="0"/>
              <a:t> Is he…..?</a:t>
            </a:r>
          </a:p>
          <a:p>
            <a:r>
              <a:rPr lang="en-US" sz="2800" dirty="0"/>
              <a:t> Is it……?</a:t>
            </a:r>
          </a:p>
          <a:p>
            <a:r>
              <a:rPr lang="en-US" sz="2800" dirty="0"/>
              <a:t>Are you….?</a:t>
            </a:r>
          </a:p>
          <a:p>
            <a:r>
              <a:rPr lang="en-US" sz="2800" dirty="0"/>
              <a:t>Are we…..?</a:t>
            </a:r>
          </a:p>
          <a:p>
            <a:r>
              <a:rPr lang="en-US" sz="2800" dirty="0"/>
              <a:t>Are they…?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4666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Forms-Yes/No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2DEE95-9FFA-4C63-9CBD-02C6E2930B09}"/>
              </a:ext>
            </a:extLst>
          </p:cNvPr>
          <p:cNvSpPr txBox="1"/>
          <p:nvPr/>
        </p:nvSpPr>
        <p:spPr>
          <a:xfrm>
            <a:off x="662730" y="2516697"/>
            <a:ext cx="1091407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Am I a teacher?    Yes, I am a teacher.    </a:t>
            </a:r>
            <a:r>
              <a:rPr lang="en-US" sz="2800" dirty="0">
                <a:solidFill>
                  <a:srgbClr val="FF0000"/>
                </a:solidFill>
              </a:rPr>
              <a:t>or</a:t>
            </a:r>
            <a:r>
              <a:rPr lang="en-US" sz="2800" dirty="0"/>
              <a:t>     </a:t>
            </a:r>
            <a:r>
              <a:rPr lang="en-US" sz="2800" dirty="0" err="1"/>
              <a:t>No,I</a:t>
            </a:r>
            <a:r>
              <a:rPr lang="en-US" sz="2800" dirty="0"/>
              <a:t> am not a teacher. </a:t>
            </a:r>
          </a:p>
          <a:p>
            <a:r>
              <a:rPr lang="en-US" sz="2800" dirty="0"/>
              <a:t>       Is she happy?       Yes ,she is happy.       </a:t>
            </a:r>
            <a:r>
              <a:rPr lang="en-US" sz="2800" dirty="0">
                <a:solidFill>
                  <a:srgbClr val="FF0000"/>
                </a:solidFill>
              </a:rPr>
              <a:t>or</a:t>
            </a:r>
            <a:r>
              <a:rPr lang="en-US" sz="2800" dirty="0"/>
              <a:t>     No, she is not happy.  </a:t>
            </a:r>
          </a:p>
          <a:p>
            <a:r>
              <a:rPr lang="en-US" sz="2800" dirty="0"/>
              <a:t>    Is he a graduate?     Yes , he is a graduate. </a:t>
            </a:r>
            <a:r>
              <a:rPr lang="en-US" sz="2800" dirty="0">
                <a:solidFill>
                  <a:srgbClr val="FF0000"/>
                </a:solidFill>
              </a:rPr>
              <a:t>or</a:t>
            </a:r>
            <a:r>
              <a:rPr lang="en-US" sz="2800" dirty="0"/>
              <a:t>  No, he is not a graduate.        </a:t>
            </a:r>
          </a:p>
          <a:p>
            <a:r>
              <a:rPr lang="en-US" sz="2800" dirty="0"/>
              <a:t>     Is it 10 o’clock?       Yes , it is 10 o’clock.    </a:t>
            </a:r>
            <a:r>
              <a:rPr lang="en-US" sz="2800" dirty="0">
                <a:solidFill>
                  <a:srgbClr val="FF0000"/>
                </a:solidFill>
              </a:rPr>
              <a:t>or</a:t>
            </a:r>
            <a:r>
              <a:rPr lang="en-US" sz="2800" dirty="0"/>
              <a:t>    No, it is not 10 o’clock.         </a:t>
            </a:r>
          </a:p>
          <a:p>
            <a:r>
              <a:rPr lang="en-US" sz="2800" dirty="0"/>
              <a:t>    Are we doctors?      Yes we are doctors.    </a:t>
            </a:r>
            <a:r>
              <a:rPr lang="en-US" sz="2800" dirty="0">
                <a:solidFill>
                  <a:srgbClr val="FF0000"/>
                </a:solidFill>
              </a:rPr>
              <a:t>or</a:t>
            </a:r>
            <a:r>
              <a:rPr lang="en-US" sz="2800" dirty="0"/>
              <a:t>    </a:t>
            </a:r>
            <a:r>
              <a:rPr lang="en-US" sz="2800" dirty="0" err="1"/>
              <a:t>No,we</a:t>
            </a:r>
            <a:r>
              <a:rPr lang="en-US" sz="2800" dirty="0"/>
              <a:t> are not doctors.   </a:t>
            </a:r>
          </a:p>
          <a:p>
            <a:r>
              <a:rPr lang="en-US" sz="2800" dirty="0"/>
              <a:t>  Are they at home?    </a:t>
            </a:r>
            <a:r>
              <a:rPr lang="en-US" sz="2800" dirty="0" err="1"/>
              <a:t>Yes,they</a:t>
            </a:r>
            <a:r>
              <a:rPr lang="en-US" sz="2800" dirty="0"/>
              <a:t> are at home. </a:t>
            </a:r>
            <a:r>
              <a:rPr lang="en-US" sz="2800" dirty="0">
                <a:solidFill>
                  <a:srgbClr val="FF0000"/>
                </a:solidFill>
              </a:rPr>
              <a:t>or</a:t>
            </a:r>
            <a:r>
              <a:rPr lang="en-US" sz="2800" dirty="0"/>
              <a:t>   </a:t>
            </a:r>
            <a:r>
              <a:rPr lang="en-US" sz="2800" dirty="0" err="1"/>
              <a:t>No,they</a:t>
            </a:r>
            <a:r>
              <a:rPr lang="en-US" sz="2800" dirty="0"/>
              <a:t> are not at home.            </a:t>
            </a:r>
          </a:p>
          <a:p>
            <a:r>
              <a:rPr lang="en-US" sz="2800" dirty="0"/>
              <a:t>   Are you tired?           Yes, I am tired.            </a:t>
            </a:r>
            <a:r>
              <a:rPr lang="en-US" sz="2800" dirty="0">
                <a:solidFill>
                  <a:srgbClr val="FF0000"/>
                </a:solidFill>
              </a:rPr>
              <a:t>or</a:t>
            </a:r>
            <a:r>
              <a:rPr lang="en-US" sz="2800" dirty="0"/>
              <a:t>   </a:t>
            </a:r>
            <a:r>
              <a:rPr lang="en-US" sz="2800" dirty="0" err="1"/>
              <a:t>No,I</a:t>
            </a:r>
            <a:r>
              <a:rPr lang="en-US" sz="2800" dirty="0"/>
              <a:t> am not tired.     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746132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Forms-Yes/No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54C830-BE7A-43E8-B2E0-5E4694EEB374}"/>
              </a:ext>
            </a:extLst>
          </p:cNvPr>
          <p:cNvSpPr txBox="1"/>
          <p:nvPr/>
        </p:nvSpPr>
        <p:spPr>
          <a:xfrm>
            <a:off x="662730" y="2592198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DE8557-2997-4250-85D3-3030DC385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95" y="2424040"/>
            <a:ext cx="2303495" cy="23908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DAB027-4EE9-41CC-A7ED-009385AA93F6}"/>
              </a:ext>
            </a:extLst>
          </p:cNvPr>
          <p:cNvSpPr txBox="1"/>
          <p:nvPr/>
        </p:nvSpPr>
        <p:spPr>
          <a:xfrm>
            <a:off x="4337108" y="2592198"/>
            <a:ext cx="65067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Is he your son?</a:t>
            </a:r>
          </a:p>
          <a:p>
            <a:r>
              <a:rPr lang="en-US" sz="3200" dirty="0"/>
              <a:t>Yes he is my son.</a:t>
            </a:r>
          </a:p>
          <a:p>
            <a:r>
              <a:rPr lang="en-US" sz="3200" dirty="0"/>
              <a:t>No he is not my </a:t>
            </a:r>
            <a:r>
              <a:rPr lang="en-US" sz="3200" dirty="0" err="1"/>
              <a:t>son.He</a:t>
            </a:r>
            <a:r>
              <a:rPr lang="en-US" sz="3200" dirty="0"/>
              <a:t> is my nephew.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970070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Forms-Yes/No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FDA86-3D70-4E37-80E6-5AC6CE755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342" y="2416029"/>
            <a:ext cx="2142251" cy="28522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F68C3-FE52-47FD-93C5-4DE70333618D}"/>
              </a:ext>
            </a:extLst>
          </p:cNvPr>
          <p:cNvSpPr txBox="1"/>
          <p:nvPr/>
        </p:nvSpPr>
        <p:spPr>
          <a:xfrm>
            <a:off x="3884103" y="2525086"/>
            <a:ext cx="603460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Is it your phone?</a:t>
            </a:r>
          </a:p>
          <a:p>
            <a:r>
              <a:rPr lang="en-US" sz="2800" dirty="0"/>
              <a:t>Yes it is my phone.</a:t>
            </a:r>
          </a:p>
          <a:p>
            <a:r>
              <a:rPr lang="en-US" sz="2800" dirty="0"/>
              <a:t>No it is not my phone. It is my brother’s.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51300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Forms-Yes/No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C081A1-AAC1-4260-B8A4-81DE3C183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30" y="2793535"/>
            <a:ext cx="2895600" cy="26748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85CDA4-2961-4940-9EEA-3A64853B67E5}"/>
              </a:ext>
            </a:extLst>
          </p:cNvPr>
          <p:cNvSpPr txBox="1"/>
          <p:nvPr/>
        </p:nvSpPr>
        <p:spPr>
          <a:xfrm>
            <a:off x="4785919" y="2930616"/>
            <a:ext cx="494596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Are you interested in cricket?</a:t>
            </a:r>
          </a:p>
          <a:p>
            <a:r>
              <a:rPr lang="en-US" sz="2800" dirty="0"/>
              <a:t>Yes I am interested in cricket.</a:t>
            </a:r>
          </a:p>
          <a:p>
            <a:r>
              <a:rPr lang="en-US" sz="2800" dirty="0"/>
              <a:t>No I am not interested in cricket.</a:t>
            </a:r>
          </a:p>
          <a:p>
            <a:r>
              <a:rPr lang="en-US" sz="2800" dirty="0"/>
              <a:t> I am interested in football.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5111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Forms-Yes/No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5E9C6D-8130-46FD-B18F-7C225BD7C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490" y="2684478"/>
            <a:ext cx="2707722" cy="22277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53C5CE-CEE7-4FE1-AC66-26A12401388A}"/>
              </a:ext>
            </a:extLst>
          </p:cNvPr>
          <p:cNvSpPr txBox="1"/>
          <p:nvPr/>
        </p:nvSpPr>
        <p:spPr>
          <a:xfrm>
            <a:off x="4395831" y="2583809"/>
            <a:ext cx="422410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Are they from Delhi?</a:t>
            </a:r>
          </a:p>
          <a:p>
            <a:r>
              <a:rPr lang="en-US" sz="2800" dirty="0"/>
              <a:t>Yes they are  from Delhi.</a:t>
            </a:r>
          </a:p>
          <a:p>
            <a:r>
              <a:rPr lang="en-US" sz="2800" dirty="0"/>
              <a:t>No they are not from Delhi.</a:t>
            </a:r>
          </a:p>
          <a:p>
            <a:r>
              <a:rPr lang="en-US" sz="2800" dirty="0"/>
              <a:t>They are from Hyderabad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7935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51CA8-5769-43E2-885E-F61C1DB6723D}"/>
              </a:ext>
            </a:extLst>
          </p:cNvPr>
          <p:cNvSpPr txBox="1"/>
          <p:nvPr/>
        </p:nvSpPr>
        <p:spPr>
          <a:xfrm>
            <a:off x="1619075" y="234892"/>
            <a:ext cx="6333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TO BE FORMS-</a:t>
            </a:r>
            <a:r>
              <a:rPr lang="en-US" sz="4000" dirty="0" err="1"/>
              <a:t>AM,IS,ARE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CC18-349B-4461-9CD8-AEBD4E01B34D}"/>
              </a:ext>
            </a:extLst>
          </p:cNvPr>
          <p:cNvSpPr txBox="1"/>
          <p:nvPr/>
        </p:nvSpPr>
        <p:spPr>
          <a:xfrm>
            <a:off x="662730" y="1237822"/>
            <a:ext cx="7348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Interrogative Forms-Yes/No Questions</a:t>
            </a:r>
            <a:endParaRPr lang="en-IN" sz="320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0D9C2F-ED5F-4EA0-AA18-351094B73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926" y="2340528"/>
            <a:ext cx="3175234" cy="24831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766C70-9E03-476D-BE67-EF52D987A6C0}"/>
              </a:ext>
            </a:extLst>
          </p:cNvPr>
          <p:cNvSpPr txBox="1"/>
          <p:nvPr/>
        </p:nvSpPr>
        <p:spPr>
          <a:xfrm>
            <a:off x="5108895" y="2381770"/>
            <a:ext cx="420987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Are you fond of sweets?</a:t>
            </a:r>
          </a:p>
          <a:p>
            <a:r>
              <a:rPr lang="en-US" sz="2800" dirty="0"/>
              <a:t>Yes I am fond of sweets.</a:t>
            </a:r>
          </a:p>
          <a:p>
            <a:r>
              <a:rPr lang="en-US" sz="2800" dirty="0"/>
              <a:t>No I am not fond of sweets.</a:t>
            </a:r>
          </a:p>
          <a:p>
            <a:r>
              <a:rPr lang="en-US" sz="2800" dirty="0"/>
              <a:t>I am fond of </a:t>
            </a:r>
            <a:r>
              <a:rPr lang="en-US" sz="2800" dirty="0" err="1"/>
              <a:t>savouries</a:t>
            </a:r>
            <a:r>
              <a:rPr lang="en-US" dirty="0"/>
              <a:t>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9185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1076</Words>
  <Application>Microsoft Office PowerPoint</Application>
  <PresentationFormat>Widescreen</PresentationFormat>
  <Paragraphs>138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Padmini</dc:creator>
  <cp:lastModifiedBy>Padmini</cp:lastModifiedBy>
  <cp:revision>29</cp:revision>
  <dcterms:created xsi:type="dcterms:W3CDTF">2021-02-06T07:40:00Z</dcterms:created>
  <dcterms:modified xsi:type="dcterms:W3CDTF">2021-02-28T11:50:25Z</dcterms:modified>
</cp:coreProperties>
</file>

<file path=docProps/thumbnail.jpeg>
</file>